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49E-1694-AF8C-A723-07F5BCC48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12293-9988-A656-1188-2E02B0E98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FFE43-C274-8B3C-3E39-6ACDAE38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1BB29-7A2E-57DD-CCE0-D441CA4E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5D035-EB96-0E56-2D3C-1027F455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89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10FF-7612-7459-D880-715AA94D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AE6B2-4918-642B-AD3A-9BD2104AA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CDAA-35E8-9A9E-6034-16ED4EBC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2C45-79B0-B752-A0F2-7EE16E5D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506F-7E0D-808A-25C0-BEAFAC5A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7635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A4E6D9-286B-FBAB-AABC-5374E085B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88190-3E6F-9B6D-214D-310FB6DE5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DA7E5-3BEC-1D2E-DF89-E2E6E66D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719F7-CC7C-89CA-3813-B452F464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7AEC7-00DB-B1E3-AA3B-FBC20AC8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758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B5D4-6B06-17B7-E730-D396D88A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C85F-381F-9DAC-C19E-67C92570B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E0189-0955-D28E-49D8-29F8BEBA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CE2A5-4F33-35A1-9FAE-AD5F361B8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8F6CD-6CE4-03B9-32AE-EB37A256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929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330A-146E-DAE0-5A32-3C76F8D0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65A4F-0A71-EAEA-8A82-B60AAAD9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4114-24A3-6826-44EF-AF17A3D3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77234-41F2-CB1F-9773-3D6F697B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407E9-215F-BDEF-06F5-19874210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250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0DB3-1681-BF19-F606-2A7F11FB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C306-A9DA-9BBC-9D40-8F4A76E7C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28089-2ECA-F7E0-8BF6-930649CE1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D2F92-EF52-6BCD-30C8-855C0D31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0B389-BA26-BC51-5ED3-DDDCAC006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B94BD-13E0-35CC-A783-E63752F6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1392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9696-D4F4-8785-6415-56F83828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A3716-6949-0F22-5C19-C29C9DDF0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6931-21B1-C107-2019-5612AE3B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BA244-DE32-83EC-E734-FB955754B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2C2F8-9733-9F92-8107-F55205CCC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B84E3-C7E1-7738-06E1-77ED8BE3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41724-83C8-0E54-3D5C-B9E3688C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D0ACA-1333-587C-D6CB-59ABB996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171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3A4D-7EBB-D905-8850-3534D01A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BEED0-2D23-83AA-1101-E0CD3E21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45E44-8DDD-5B36-E2AC-B1196A908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7230C-8447-F1DF-5DE4-DCB1ADE2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948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9888D-C6A6-AE87-5D95-F34F7724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F9C46-9393-4BF1-8688-81C902E2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AFC6-DD44-E8A4-1C2A-9F5FBEBF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455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863E-C1EA-D589-8310-93A107DA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7F989-1067-4D66-F5FC-E8936D68B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29D6B-1ACA-C4C9-32A3-CA4ED09A2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3FC70-6341-DF87-87AA-11F4B2C0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66294-BA7F-3B97-C9B5-E5CEA9CD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9CCC4-B7F4-F644-8DEC-467CE051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074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AEBD-C719-AE7E-CECA-D75F84BB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86560B-315A-451E-EF42-F41DD4015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E6F6-9C6C-6762-C6F4-FE6C9B6EB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093CE-30B4-28F9-61AB-7D1EA00FB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6097C-A323-CC47-0B63-D3F18F86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18A09-738E-1C3A-929A-A543523F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267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D86BC9-EC33-42B0-1CA6-242D315C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2D104-57AB-87B0-9FCA-036C3A45B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FC153-04E4-EC40-66B7-9B838316B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E13E49-6344-43A8-8DA0-64879A6210D6}" type="datetimeFigureOut">
              <a:rPr lang="LID4096" smtClean="0"/>
              <a:t>10/31/2024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01945-872C-55E4-F18C-C3287E78A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C7BF-8016-2E94-43C7-0AB2864B7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24316-E586-490B-BEB7-51FBF37BD70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056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6D09-388C-4749-7196-B4978DF5D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HALCOR Experiments</a:t>
            </a:r>
            <a:br>
              <a:rPr lang="en-US" dirty="0"/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A32BD-9DA6-C63E-3435-5796D9890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527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1B225-83AA-E002-84FD-D2446455F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714EFA6-7B40-5206-0F98-3FCE4AED6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67D6A-CF3C-F37B-233C-F19B79349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4 hours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AD72B-64A1-3B5D-FD9C-EE737DE55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E61496-FA68-076B-9C27-3F4EEC31E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F81D5A87-AA06-B5DD-23A8-660E84CFA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471B4D28-14BA-D1CE-2FD2-D57504CA2C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815722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4h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0.818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F8CE84-D55F-9EA2-F638-8F085288A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546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145E10-E6B9-8AC2-58B9-22DB3226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43A46-C64F-BA35-668D-48E8D65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D001E-A87B-C318-B6A4-BF7907C4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4 hours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44DD9C-7D0C-25EB-5187-4BB4E7D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08E2D0-072A-25DD-C640-5FE859F66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C0EF164A-7D09-617C-4BFB-98E1108EE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8F8C21A8-8D1B-E7C7-1916-A4F8AA8AE7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281030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1h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BiLSTM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Multi-step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 -0.27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C215F73-3666-2D50-D46B-0BF722B68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917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73E9D-733F-E9F4-93C8-A71D95D1D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817797D-A7A2-860F-E56A-D9DCC77EA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33FFE-741B-269D-DED8-663DED59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4 hours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FD6DE0-5732-2CFB-EA08-1B298181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1EA29-FC47-4CC9-9FD3-2B0930B79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8A368D5F-016D-8564-59EB-69140F93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68FC7205-C5B8-1ADD-D1FA-44A106C0D5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817015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1h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BiLSTM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Multi-step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0.149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6480C80-24D6-C125-727A-FC17E70D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345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9DDCA-7E8B-AECA-6B35-84292696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D92BFEB-2473-A062-B11C-82AC9B664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C789-A1FF-3760-3644-CB4AEA2E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 day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24170F-CB44-8DA7-866A-F483ECFED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585BA2-BC28-8957-9160-4E4BBB5F0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44C6A045-6A21-1786-7884-9D79EE5A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E9EDF767-F209-CA5B-5C4B-2295F0AB43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30865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1d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BiLSTM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0.044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0FA80A8-E452-29B0-D2FF-CEEB9C32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077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EF42D7-9156-E576-DC37-FD52CC7F4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8FF9C91-5EFE-8B2B-717E-70F106E5D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E2EB7-120B-4D85-D376-6078C065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 day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E3348-3FFD-CE27-7ECE-FA7E6117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E25B5F-44A7-3540-D961-04AB6E311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AAEF071B-2058-45B4-85F2-02048D4B1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8CED3444-FCA6-B676-CBE0-1E31D4C154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198017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1d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BiLSTM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-0.02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A61A0EB-0E58-9F8B-6083-F886E02B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322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B8CD0-A331-CB8E-6D56-F2DAF7346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C2F17CD-AB69-FD48-E004-243F6174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1723A-DC46-CA41-6F52-D22B8F7C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 day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FEC0B5-8E25-88EC-F599-B2723C22A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7A6BED-46AB-A0F8-BA48-B0C6103D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F5126061-99E2-32AE-B442-4D841F8E9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83124DF7-EC3B-2204-1E24-862E095F13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396257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1d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0.73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42F4F4-5585-C101-88BE-BFA662812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35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AB00-93FF-A9E7-35BC-23F779E9E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003D75-4E96-8CE5-32E5-2A3FEA297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88EBB-2C78-B89D-7D90-893745F0C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 day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38346F-E731-0109-9072-642DE030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A1E0D-2AEB-54D6-A311-0750F5B04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87881BA5-BD1A-486F-954B-5336898EA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05C69D6B-4955-8294-E3AF-55F21F827A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204857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1d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0.77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7F5FBA1-A85A-053C-14C2-A07ED224E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828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ADC75-24BA-C862-157A-2A7BFEEFE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B2B8918-39A7-4EE6-640B-89C67FD4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15E4F-EDB1-5FC8-6D1F-313F7B3D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 day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99CF0C-99BC-3BC2-63C9-0E80C8DA2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CBC9B1-3585-3207-66E4-D870F126B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84718DDD-E80C-9059-8EE4-35DCCA47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D9947866-B758-4670-9866-E0A5468C65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210334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4h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BiLSTM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Multi-step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0.02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C2B076B-CDC0-7114-3A61-33D3A59CB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7248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7AB3B-1995-8DDF-32B4-4A9DAFA4C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1068848-4412-8892-1798-B13AE280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44FA2-0BB8-374B-A2C0-27BEE18F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Estimation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15 minutes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E2AF33-0F7B-BFDF-7514-0B9E907D8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9712DC-4206-3BB3-02FE-B19CAC0B2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764D9C2C-146F-A66B-6BD0-1FB9909B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9FDE0066-EC74-B479-8FD1-B40DFA9C80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49524"/>
              </p:ext>
            </p:extLst>
          </p:nvPr>
        </p:nvGraphicFramePr>
        <p:xfrm>
          <a:off x="6734649" y="4750698"/>
          <a:ext cx="4310672" cy="1463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3804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minutes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8322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0.61</a:t>
                      </a:r>
                      <a:endParaRPr lang="LID4096" sz="1200" b="1" i="1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E5B9784-FC87-E2BF-79B4-A29FE3036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6580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3E8C0-52F5-D8FD-A592-4A9AA1DF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C7FF6A9-9344-7227-B5EC-033330FB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D59F1-4C79-18D8-0432-EF0087BE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Estimation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15 minutes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4E6E5F-64CA-BD05-204C-E0E1A0223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CBA94B-30D1-A119-A5D3-58C60B487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D457F635-9F65-BB74-F7DC-4B210C8C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43E01181-3F7E-276F-4F42-6AA684CC21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8175402"/>
              </p:ext>
            </p:extLst>
          </p:nvPr>
        </p:nvGraphicFramePr>
        <p:xfrm>
          <a:off x="6734649" y="4750698"/>
          <a:ext cx="4310672" cy="1463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3804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minutes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8322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0.7</a:t>
                      </a:r>
                      <a:endParaRPr lang="LID4096" sz="1200" b="1" i="1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4913C3D-2957-5F4A-71EF-B7B7C97F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046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2019-EE39-EAA2-DCF1-5AF876EF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4D95C-9CFC-13FC-8F28-00CAA8C1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Timeseries forecasting (regression)</a:t>
            </a:r>
          </a:p>
          <a:p>
            <a:pPr lvl="1"/>
            <a:r>
              <a:rPr lang="en-US" dirty="0"/>
              <a:t>Categorical Features : On and Off</a:t>
            </a:r>
          </a:p>
          <a:p>
            <a:pPr lvl="1"/>
            <a:r>
              <a:rPr lang="en-US" dirty="0"/>
              <a:t>Data Granularity (15min, 1h, 4h, 1d, 1w)</a:t>
            </a:r>
          </a:p>
          <a:p>
            <a:pPr lvl="1"/>
            <a:r>
              <a:rPr lang="en-US" dirty="0"/>
              <a:t>Single-step prediction</a:t>
            </a:r>
          </a:p>
          <a:p>
            <a:pPr lvl="2"/>
            <a:r>
              <a:rPr lang="en-US" dirty="0" err="1"/>
              <a:t>BiLSTM</a:t>
            </a:r>
            <a:r>
              <a:rPr lang="en-US" dirty="0"/>
              <a:t> (Bidirectional LSTM)</a:t>
            </a:r>
          </a:p>
          <a:p>
            <a:pPr lvl="2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Multi-step prediction</a:t>
            </a:r>
          </a:p>
          <a:p>
            <a:pPr lvl="2"/>
            <a:r>
              <a:rPr lang="en-US" dirty="0" err="1"/>
              <a:t>BiLSTM</a:t>
            </a:r>
            <a:endParaRPr lang="en-US" dirty="0"/>
          </a:p>
          <a:p>
            <a:r>
              <a:rPr lang="en-US" dirty="0"/>
              <a:t>Estimation (Supervised learning regression)</a:t>
            </a:r>
          </a:p>
          <a:p>
            <a:pPr lvl="1"/>
            <a:r>
              <a:rPr lang="en-US" dirty="0"/>
              <a:t>Categorical Features : On and Off</a:t>
            </a:r>
          </a:p>
          <a:p>
            <a:pPr lvl="1"/>
            <a:r>
              <a:rPr lang="en-US" dirty="0"/>
              <a:t>Data Granularity (15min, 1h, 4h, 1d, 1w)</a:t>
            </a:r>
          </a:p>
          <a:p>
            <a:pPr lvl="1"/>
            <a:r>
              <a:rPr lang="en-US" dirty="0" err="1"/>
              <a:t>XGBoost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8227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66C678-4430-859F-9057-1E0DF1E0F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68AA66D-A2BF-1DAC-188A-192C1619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F8D5B-5181-62C8-B5D7-5C2C9956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Estimation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4 hours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33B70E-212E-FAEC-AA13-19484F947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71F559-D752-F66D-7A0E-2E9FE5784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37753147-978C-D79B-1123-89953209A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D9B965E6-65BD-5BEF-464F-E21B8AE7F2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9883620"/>
              </p:ext>
            </p:extLst>
          </p:nvPr>
        </p:nvGraphicFramePr>
        <p:xfrm>
          <a:off x="6734649" y="4750698"/>
          <a:ext cx="4310672" cy="1463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3804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4h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8322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0.55</a:t>
                      </a:r>
                      <a:endParaRPr lang="LID4096" sz="1200" b="1" i="1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59102D5-962C-FC57-8F34-DBBC3BB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987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87D67-D938-3344-A40C-D41AC7BC2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D2B9A03-DA91-B53C-DD3E-CD202DF7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8C253-3183-9C7C-0645-CE55E44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Estimation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4 hours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C1E78E-2909-FEDC-D59D-50C61C582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C92758-5533-11C6-1E23-7387174FB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43C3E776-B783-AF45-4397-E4BBDB1B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A7017AFC-E65B-B17B-BD4B-6DBA1CEC65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620947"/>
              </p:ext>
            </p:extLst>
          </p:nvPr>
        </p:nvGraphicFramePr>
        <p:xfrm>
          <a:off x="6734649" y="4750698"/>
          <a:ext cx="4310672" cy="1463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3804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4h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8322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0.85</a:t>
                      </a:r>
                      <a:endParaRPr lang="LID4096" sz="1200" b="1" i="1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7B29353-82EA-74CD-CFD1-110BEB4C6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4028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E7E04-C185-7885-B412-2144271FE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6AA1DA-07EC-AF9F-2AAF-C151728C0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7BB15-557A-CCD3-F279-067CD196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Estimation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 day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A91EC1-46BB-049B-9D99-8BE7049A6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2E1E40-F983-2A43-E535-3A99B4246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E7F3740E-690E-2766-F32C-928F5094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7422670D-28E3-C4E7-3F4D-0F8AEC1264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103818"/>
              </p:ext>
            </p:extLst>
          </p:nvPr>
        </p:nvGraphicFramePr>
        <p:xfrm>
          <a:off x="6734649" y="4750698"/>
          <a:ext cx="4310672" cy="1463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3804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1d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8322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0.784</a:t>
                      </a:r>
                      <a:endParaRPr lang="LID4096" sz="1200" b="1" i="1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63724FC-8062-7191-F000-670A37436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0570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BE6FE8-580D-749E-593F-043C4CD8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A669F74-EC8A-CD32-8324-83D765634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0265A-B149-D0DB-4BBC-4965F4F0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Estimation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 day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BE110A-C9BE-AD03-BF8B-6C5434DD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76C8FF-4FDA-8A61-3806-A0F6DE5BA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B54DC235-7EB6-AC2A-4BC8-EF9B1BFDC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A917212D-A34A-8702-7588-01366B7218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432763"/>
              </p:ext>
            </p:extLst>
          </p:nvPr>
        </p:nvGraphicFramePr>
        <p:xfrm>
          <a:off x="6734649" y="4750698"/>
          <a:ext cx="4310672" cy="1463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3804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1d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8322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80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0.81</a:t>
                      </a:r>
                      <a:endParaRPr lang="LID4096" sz="1200" b="1" i="1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26B613-E399-6F09-2209-47F8B9FB0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242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4D8B-17F6-2973-6C7C-7C261AE0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/>
              <a:t>best results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69142D-C399-320C-2228-AC450DF33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132608"/>
              </p:ext>
            </p:extLst>
          </p:nvPr>
        </p:nvGraphicFramePr>
        <p:xfrm>
          <a:off x="838199" y="1864954"/>
          <a:ext cx="10773699" cy="3540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233">
                  <a:extLst>
                    <a:ext uri="{9D8B030D-6E8A-4147-A177-3AD203B41FA5}">
                      <a16:colId xmlns:a16="http://schemas.microsoft.com/office/drawing/2014/main" val="518077904"/>
                    </a:ext>
                  </a:extLst>
                </a:gridCol>
                <a:gridCol w="5289755">
                  <a:extLst>
                    <a:ext uri="{9D8B030D-6E8A-4147-A177-3AD203B41FA5}">
                      <a16:colId xmlns:a16="http://schemas.microsoft.com/office/drawing/2014/main" val="1571358186"/>
                    </a:ext>
                  </a:extLst>
                </a:gridCol>
                <a:gridCol w="4178711">
                  <a:extLst>
                    <a:ext uri="{9D8B030D-6E8A-4147-A177-3AD203B41FA5}">
                      <a16:colId xmlns:a16="http://schemas.microsoft.com/office/drawing/2014/main" val="170961908"/>
                    </a:ext>
                  </a:extLst>
                </a:gridCol>
              </a:tblGrid>
              <a:tr h="687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  <a:endParaRPr lang="LID4096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Timeseries</a:t>
                      </a:r>
                      <a:endParaRPr lang="LID4096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Estimation</a:t>
                      </a:r>
                      <a:endParaRPr lang="LID4096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345559"/>
                  </a:ext>
                </a:extLst>
              </a:tr>
              <a:tr h="7906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15min</a:t>
                      </a:r>
                      <a:endParaRPr lang="LID4096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categorical:on_XGBoost_single-step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LID4096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categorical:on_XGBoost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LID4096" b="1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003333"/>
                  </a:ext>
                </a:extLst>
              </a:tr>
              <a:tr h="687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4h</a:t>
                      </a:r>
                      <a:endParaRPr lang="LID4096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categorical:on_XGBoost_single-step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0.818</a:t>
                      </a:r>
                      <a:endParaRPr lang="LID4096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categorical:on_XGBoost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LID4096" b="1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947897"/>
                  </a:ext>
                </a:extLst>
              </a:tr>
              <a:tr h="687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</a:t>
                      </a:r>
                      <a:endParaRPr lang="LID4096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categorical:on_XGBoost_single-step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  <a:endParaRPr lang="LID4096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categorical:on_XGBoost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  <a:endParaRPr lang="LID4096" b="1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58117"/>
                  </a:ext>
                </a:extLst>
              </a:tr>
              <a:tr h="6874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1w</a:t>
                      </a:r>
                      <a:endParaRPr lang="LID4096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Insufficient Data</a:t>
                      </a:r>
                      <a:endParaRPr lang="LID4096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Insufficient Data</a:t>
                      </a:r>
                      <a:endParaRPr lang="LID4096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04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21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6011C-176F-CD0E-433E-5089C043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15 minutes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CEC076BF-1CB5-DDEE-731C-7AFEB5D77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49BA1BBB-B3AD-0768-FBDB-B635F86EDC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4722905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minutes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BiLSTM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0.161</a:t>
                      </a:r>
                      <a:endParaRPr lang="LID4096" sz="1200" b="1" i="1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CD52929-57BC-D0B8-AD26-D774EFBA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80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F3F59-A729-0710-5029-111D39FF1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AD29551-A253-A2ED-F30E-4CA2A62B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12A9E-2D93-29B2-C306-C3E939A1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15 minutes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80A43E-6531-F268-7249-A5A614B4B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B9BB52-40C9-A119-0DA4-53EE21B4C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17711495-5618-1088-1832-4F30B6910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450EB5C2-788D-91AD-AD1E-1CDF2D4DD0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575955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minutes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BiLSTM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0.51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066F21C-DF07-2658-9DEF-8C47B784A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167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DFC1A-81B1-DAA9-E9F2-DA781BF0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421466A-C764-D8BF-03CB-3E0660591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B9C44-256C-7738-24C6-9517D415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15 minutes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730DA3-EC70-8243-C3DC-262BF4697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1BF4F6-2D06-1888-4F2B-BB4E31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04626D11-A9AA-B7E9-9B3C-18F06CFA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F2462367-B8EE-87D5-9A81-ACB36B8B28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077185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minutes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0.868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AAB3ED-7E15-E1C2-7824-9C6C96F35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030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6EF24-D4AE-C2A8-E90D-236C5F108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F723AC9-E731-73CE-707B-F267F917E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DF4B2-C859-7850-1AB8-214D36D2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15 minutes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4F572B-F487-F59A-4DBC-C996EC2D3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A5617D-FFAB-480F-20B4-CDE6FC364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C616FD50-8D64-1E2C-4478-18DDDB38B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A4DA6114-E669-4BBF-2132-58A5897561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190239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minutes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0.87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CB9A050-AA1D-0054-2883-43DA5F137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346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EC031-9081-0ACA-FE4B-A5DCD1BB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BEBA6EB-E496-5E7B-71BA-E44F4B2AD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7AB12-DFB5-D693-8944-30FD3BE4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4 hours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9C7A37-7CD4-8EA1-09C0-46915FDB1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8FE87F-C854-A659-502E-5528E838E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9CADD48C-0829-C06C-C1DC-24B0A5691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8B5A1F5F-6F32-4021-0104-752EEABBC8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882244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4h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BiLSTM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0.014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8FF6FA6-C377-3814-9610-80B9D454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1978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51F46-BF11-A8D7-2612-D0AE6B14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C561965-FA52-1702-C16C-AF66A9EA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6D4ED-AFDF-AFDF-5838-705BDEAE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4 hours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DFFEBB-4EB9-302A-185C-FE288AE90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619E35-F777-E5BA-C5D4-F214E91D7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2050BB09-B50A-E3DD-980F-13A10C1D2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10A0E30E-224D-F623-FF73-26CA6A2CF7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804871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4h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BiLSTM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0.1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E09B0E5-67B3-F1D4-C6B7-5B4937A50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535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CB7137-85E4-538A-0955-32380D12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3456CEA-C340-8312-0321-0C8C3EDA5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A2C6D-CD33-011A-52F0-E4409F42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555130" cy="1687143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Timeseries forecasting</a:t>
            </a: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3700" dirty="0">
                <a:solidFill>
                  <a:schemeClr val="bg1"/>
                </a:solidFill>
              </a:rPr>
              <a:t>4 hours</a:t>
            </a:r>
            <a:endParaRPr lang="LID4096" sz="37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C79889-73D1-C1F0-6ABD-FE5CD3EEF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80E3E7-4104-0043-EDFB-A3F71FFFF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6D74B4A5-01D8-B7CC-6339-30CE0565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18" name="Content Placeholder 8" descr="Experiment 1">
            <a:extLst>
              <a:ext uri="{FF2B5EF4-FFF2-40B4-BE49-F238E27FC236}">
                <a16:creationId xmlns:a16="http://schemas.microsoft.com/office/drawing/2014/main" id="{4B9EA107-157C-FE76-8ABB-359C2C94B5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733439"/>
              </p:ext>
            </p:extLst>
          </p:nvPr>
        </p:nvGraphicFramePr>
        <p:xfrm>
          <a:off x="6734649" y="4750698"/>
          <a:ext cx="4310672" cy="15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74">
                  <a:extLst>
                    <a:ext uri="{9D8B030D-6E8A-4147-A177-3AD203B41FA5}">
                      <a16:colId xmlns:a16="http://schemas.microsoft.com/office/drawing/2014/main" val="3906070468"/>
                    </a:ext>
                  </a:extLst>
                </a:gridCol>
                <a:gridCol w="1815198">
                  <a:extLst>
                    <a:ext uri="{9D8B030D-6E8A-4147-A177-3AD203B41FA5}">
                      <a16:colId xmlns:a16="http://schemas.microsoft.com/office/drawing/2014/main" val="3653347485"/>
                    </a:ext>
                  </a:extLst>
                </a:gridCol>
              </a:tblGrid>
              <a:tr h="30209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3775975952"/>
                  </a:ext>
                </a:extLst>
              </a:tr>
              <a:tr h="22798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Data Granularity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4h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9392215"/>
                  </a:ext>
                </a:extLst>
              </a:tr>
              <a:tr h="2214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2812800451"/>
                  </a:ext>
                </a:extLst>
              </a:tr>
              <a:tr h="2531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Categorical Features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Off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635601936"/>
                  </a:ext>
                </a:extLst>
              </a:tr>
              <a:tr h="2636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Prediction Mode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Single-step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610330858"/>
                  </a:ext>
                </a:extLst>
              </a:tr>
              <a:tr h="219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Evaluation Metric (R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  <a:endParaRPr lang="LID4096" sz="1200" dirty="0"/>
                    </a:p>
                  </a:txBody>
                  <a:tcPr marL="68109" marR="68109" marT="34054" marB="34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/>
                        <a:t>0.797</a:t>
                      </a:r>
                    </a:p>
                  </a:txBody>
                  <a:tcPr marL="68109" marR="68109" marT="34054" marB="34054"/>
                </a:tc>
                <a:extLst>
                  <a:ext uri="{0D108BD9-81ED-4DB2-BD59-A6C34878D82A}">
                    <a16:rowId xmlns:a16="http://schemas.microsoft.com/office/drawing/2014/main" val="1860127435"/>
                  </a:ext>
                </a:extLst>
              </a:tr>
            </a:tbl>
          </a:graphicData>
        </a:graphic>
      </p:graphicFrame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090FC91-005B-0568-FEB1-EB2C02920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760"/>
          <a:stretch/>
        </p:blipFill>
        <p:spPr>
          <a:xfrm>
            <a:off x="1155556" y="637762"/>
            <a:ext cx="9889765" cy="3579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95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617</Words>
  <Application>Microsoft Office PowerPoint</Application>
  <PresentationFormat>Widescreen</PresentationFormat>
  <Paragraphs>291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HALCOR Experiments </vt:lpstr>
      <vt:lpstr>Tasks</vt:lpstr>
      <vt:lpstr>Timeseries forecasting 15 minutes</vt:lpstr>
      <vt:lpstr>Timeseries forecasting 15 minutes</vt:lpstr>
      <vt:lpstr>Timeseries forecasting 15 minutes</vt:lpstr>
      <vt:lpstr>Timeseries forecasting 15 minutes</vt:lpstr>
      <vt:lpstr>Timeseries forecasting 4 hours</vt:lpstr>
      <vt:lpstr>Timeseries forecasting 4 hours</vt:lpstr>
      <vt:lpstr>Timeseries forecasting 4 hours</vt:lpstr>
      <vt:lpstr>Timeseries forecasting 4 hours</vt:lpstr>
      <vt:lpstr>Timeseries forecasting 4 hours</vt:lpstr>
      <vt:lpstr>Timeseries forecasting 4 hours</vt:lpstr>
      <vt:lpstr>Timeseries forecasting 1 day</vt:lpstr>
      <vt:lpstr>Timeseries forecasting 1 day</vt:lpstr>
      <vt:lpstr>Timeseries forecasting 1 day</vt:lpstr>
      <vt:lpstr>Timeseries forecasting 1 day</vt:lpstr>
      <vt:lpstr>Timeseries forecasting 1 day</vt:lpstr>
      <vt:lpstr>Estimation 15 minutes</vt:lpstr>
      <vt:lpstr>Estimation 15 minutes</vt:lpstr>
      <vt:lpstr>Estimation 4 hours</vt:lpstr>
      <vt:lpstr>Estimation 4 hours</vt:lpstr>
      <vt:lpstr>Estimation 1 day</vt:lpstr>
      <vt:lpstr>Estimation 1 day</vt:lpstr>
      <vt:lpstr>Summary of best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Stelio Bompai</dc:creator>
  <cp:lastModifiedBy>Stelio Bompai</cp:lastModifiedBy>
  <cp:revision>107</cp:revision>
  <dcterms:created xsi:type="dcterms:W3CDTF">2024-10-30T09:56:30Z</dcterms:created>
  <dcterms:modified xsi:type="dcterms:W3CDTF">2024-11-01T06:15:48Z</dcterms:modified>
</cp:coreProperties>
</file>